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8" r:id="rId10"/>
    <p:sldId id="267" r:id="rId11"/>
    <p:sldId id="269" r:id="rId12"/>
    <p:sldId id="270" r:id="rId13"/>
    <p:sldId id="271" r:id="rId14"/>
    <p:sldId id="262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035"/>
    <p:restoredTop sz="94681"/>
  </p:normalViewPr>
  <p:slideViewPr>
    <p:cSldViewPr snapToGrid="0">
      <p:cViewPr varScale="1">
        <p:scale>
          <a:sx n="92" d="100"/>
          <a:sy n="92" d="100"/>
        </p:scale>
        <p:origin x="200" y="592"/>
      </p:cViewPr>
      <p:guideLst/>
    </p:cSldViewPr>
  </p:slideViewPr>
  <p:outlineViewPr>
    <p:cViewPr>
      <p:scale>
        <a:sx n="33" d="100"/>
        <a:sy n="33" d="100"/>
      </p:scale>
      <p:origin x="0" y="-81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DAD6E-FFE1-634C-843E-96F4222331DF}" type="datetimeFigureOut">
              <a:t>9/12/25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46D1A-2F60-5E44-B28A-BDCCFC93CBA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11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725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249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08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44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707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891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58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44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3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96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58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22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266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46D1A-2F60-5E44-B28A-BDCCFC93CBA6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1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1E687-2228-8713-72B6-8D26CF587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2B18D1-43F1-145B-785A-5ECABE6BFD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CE981-19A5-1126-FDB1-B82D71D2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AD457-7EFB-5934-EB09-C1618BD26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6C557-3ABD-85C4-1379-FC31FF6C6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3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C197F-5ECC-BFAC-347C-DE698C338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3E001C-D4C4-C472-DF70-F99A35AC3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814B3-1556-4562-26A6-B44A28F71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260E2-DE0E-72D7-8D2B-DF407F708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27C81-6E14-1020-0540-EB69810DF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9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3D4F4E-3E77-8D1F-15AA-C3A782B141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49CF1-C2AB-DBB3-2745-6329F9B61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71775-23D7-EEB2-BCBE-1DFD154E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73624-D4B3-E059-5C65-4E1B0BF99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9CCEF-8D0B-A735-E7C4-5BF8586C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5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C7D1D-F5AB-9921-66CA-C5D733FED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9DA3-19DE-8382-FBB2-A8788E55E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687B9-9080-2DB9-5EDB-5730DB199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EA230-34AE-EDF7-8285-04F58F49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C9595-B523-4F2F-AE8F-65C43B393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96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91C1D-0F62-3483-572D-18528D097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17412-140D-D36A-818D-189E5A5CA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B04DE-5C51-51A7-9EAB-ECAC23010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1B785-9D18-4E05-27ED-BDD29A051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A5933-05E2-AEA3-4C92-3DCF9BD55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2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93FBD-DE4A-C486-FE06-BF9903DE5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42DB8-FA5F-E886-8EEF-CD27DCA53A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9710A-940B-1EDD-8383-23B072455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76D904-5677-7254-686A-683C063AF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91482-BD8C-7E40-426B-2830FF72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FF1E17-3EA2-1C14-44C6-8151C80F3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8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77DEB-0520-D437-FF16-E2A252327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355863-9E04-D740-EDA8-8719B1070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3AB24F-5EC4-D179-47A6-E0DEB7C44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3A09F1-A506-1089-58C1-028FA2F1C2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6CC14B-7593-AAEC-6183-230BF0865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E74251-F6BB-14D0-69A7-22D1A186D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B1112-1980-9C9F-B988-E07817F6D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DB9E89-43B1-1FE5-F84C-ECCF5C336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26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AF607-15EF-3A71-FC6F-30DF607D7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A8644B-9890-7625-7462-47EC8C72F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6EF54-B17F-C3F6-E34A-307EC2E4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41DD4D-FA4D-C6CB-56DB-1CDB723BE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59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62165C-897D-555A-C3D1-D01FD3BFC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BEFE20-172B-CF6E-F295-F1218F3C7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CA070-81C4-36FE-4683-1B7BC668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9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5E3C8-6745-E6F6-EA51-0C418D959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CA679-2F79-1810-E6BE-EB334FD93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09EAAD-680D-0CA7-B642-F521AEED1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D3811-50EB-1510-D407-63FAED20D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CA3447-C227-BE9D-6DD7-B319A21F2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BF863-31C2-008E-F087-C528E51BE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9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CD3FA-5370-14AF-67A2-50A927942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7E84B6-0412-7D56-5008-B9745102FC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B9A171-6FDA-BBD4-358A-2F02FC1C6F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2A3447-BEB5-B370-19AC-B746639D2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A6EBE-4E30-E914-A03C-337ED628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C6932-A3B8-B1B8-3E90-97E84ED6C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8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927F26-6C04-6F22-004E-4005E79D6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05569-7832-A823-7B72-09F1D710E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2C98C-DF70-C2C2-A6E4-0EBE504386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5A6A74-8A46-244A-BBB9-0CBF088FB158}" type="datetimeFigureOut"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64A4B-F974-7AAC-A014-446BCB4F85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6B529-C133-9D88-A38A-D3A051BFD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C88504-D6AB-FA4D-B479-AC056C0911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2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A7AC-995B-3ED3-9F56-A1630EBD0C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C000"/>
                </a:solidFill>
              </a:rPr>
              <a:t>Parsing the F-Word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6E039F-EBA4-BB33-EF8E-8055D24CE5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3200">
              <a:solidFill>
                <a:srgbClr val="FFC000"/>
              </a:solidFill>
            </a:endParaRPr>
          </a:p>
          <a:p>
            <a:r>
              <a:rPr lang="en-US">
                <a:solidFill>
                  <a:srgbClr val="FFC000"/>
                </a:solidFill>
              </a:rPr>
              <a:t>Dorothy Noyes </a:t>
            </a:r>
          </a:p>
          <a:p>
            <a:r>
              <a:rPr lang="en-US">
                <a:solidFill>
                  <a:srgbClr val="FFC000"/>
                </a:solidFill>
              </a:rPr>
              <a:t>The Ohio State University</a:t>
            </a:r>
          </a:p>
          <a:p>
            <a:r>
              <a:rPr lang="en-US">
                <a:solidFill>
                  <a:srgbClr val="FFC000"/>
                </a:solidFill>
              </a:rPr>
              <a:t>noyes.10@osu.edu</a:t>
            </a:r>
          </a:p>
          <a:p>
            <a:endParaRPr 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251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0A9C8-8FEF-DDA3-31F6-67DC6FDE5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354937" cy="890798"/>
          </a:xfrm>
        </p:spPr>
        <p:txBody>
          <a:bodyPr>
            <a:normAutofit fontScale="90000"/>
          </a:bodyPr>
          <a:lstStyle/>
          <a:p>
            <a:br>
              <a:rPr lang="en-US">
                <a:solidFill>
                  <a:schemeClr val="accent4"/>
                </a:solidFill>
              </a:rPr>
            </a:br>
            <a:r>
              <a:rPr lang="en-US">
                <a:solidFill>
                  <a:schemeClr val="accent4"/>
                </a:solidFill>
              </a:rPr>
              <a:t>6. The </a:t>
            </a:r>
            <a:r>
              <a:rPr lang="en-US">
                <a:solidFill>
                  <a:srgbClr val="FFC000"/>
                </a:solidFill>
              </a:rPr>
              <a:t>everyday (Germany/Scandinavia, 20</a:t>
            </a:r>
            <a:r>
              <a:rPr lang="en-US" baseline="30000">
                <a:solidFill>
                  <a:srgbClr val="FFC000"/>
                </a:solidFill>
              </a:rPr>
              <a:t>th</a:t>
            </a:r>
            <a:r>
              <a:rPr lang="en-US">
                <a:solidFill>
                  <a:srgbClr val="FFC000"/>
                </a:solidFill>
              </a:rPr>
              <a:t> c)</a:t>
            </a:r>
            <a:br>
              <a:rPr lang="en-US">
                <a:solidFill>
                  <a:srgbClr val="FFC000"/>
                </a:solidFill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40983-6949-81B4-9E7D-47E77374A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5924"/>
            <a:ext cx="10515600" cy="4921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Folklife/ethnology vs. folklore. Material culture, the humble, the home-made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Mapping and atlases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Open-air museums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Craft revivals </a:t>
            </a:r>
          </a:p>
          <a:p>
            <a:pPr marL="0" indent="0">
              <a:buNone/>
            </a:pPr>
            <a:endParaRPr lang="en-US">
              <a:solidFill>
                <a:schemeClr val="accent4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And later: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Living heritage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Sustainability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Hipster craft and the creative industries </a:t>
            </a:r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724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EA3C8-5C1C-0058-BA7B-E011D2F7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8764"/>
          </a:xfrm>
        </p:spPr>
        <p:txBody>
          <a:bodyPr>
            <a:normAutofit fontScale="90000"/>
          </a:bodyPr>
          <a:lstStyle/>
          <a:p>
            <a:br>
              <a:rPr lang="en-US">
                <a:solidFill>
                  <a:schemeClr val="accent4"/>
                </a:solidFill>
              </a:rPr>
            </a:br>
            <a:r>
              <a:rPr lang="en-US">
                <a:solidFill>
                  <a:schemeClr val="accent4"/>
                </a:solidFill>
              </a:rPr>
              <a:t>7. The vernacular (US,1968)</a:t>
            </a:r>
            <a:br>
              <a:rPr lang="en-US">
                <a:solidFill>
                  <a:schemeClr val="accent4"/>
                </a:solidFill>
              </a:rPr>
            </a:br>
            <a:endParaRPr lang="en-US">
              <a:solidFill>
                <a:schemeClr val="accent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EA883-4835-227C-5836-4C3B2372F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024"/>
            <a:ext cx="10515600" cy="48549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Folksong revival and civil rights movement: folklore is action!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Search for academic respectability: save us from kitsch!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Forget tradition: “artistic communication in small groups” 	(Ben-Amos, 1967)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The performance turn and the ethnography of 	communication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Communities can/should represent themselves in the public 	sphere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And later: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Public folklore: Folklore in the Smithsonian and the Library 			of Congress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The philology of the vernacular (Bauman and Briggs 2003)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The digital vernacular! </a:t>
            </a:r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694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41C3A-58AB-90A6-E483-1016BA229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FFC000"/>
                </a:solidFill>
              </a:rPr>
              <a:t> </a:t>
            </a:r>
            <a:br>
              <a:rPr lang="en-US">
                <a:solidFill>
                  <a:srgbClr val="FFC000"/>
                </a:solidFill>
              </a:rPr>
            </a:br>
            <a:br>
              <a:rPr lang="en-US">
                <a:solidFill>
                  <a:srgbClr val="FFC000"/>
                </a:solidFill>
              </a:rPr>
            </a:br>
            <a:r>
              <a:rPr lang="en-US">
                <a:solidFill>
                  <a:srgbClr val="FFC000"/>
                </a:solidFill>
              </a:rPr>
              <a:t>8. A policy object: ICH etc. (UNESCO and WIPO, late 1990s)</a:t>
            </a:r>
            <a:br>
              <a:rPr lang="en-US">
                <a:solidFill>
                  <a:srgbClr val="FFC000"/>
                </a:solidFill>
              </a:rPr>
            </a:br>
            <a:br>
              <a:rPr lang="en-US">
                <a:solidFill>
                  <a:srgbClr val="FFC000"/>
                </a:solidFill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8FCE4-6169-9346-8958-C5071B2BD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Folklore to the rescue in the neoliberal moment: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develop the global south, rescue the de-industrializing north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</a:t>
            </a:r>
            <a:r>
              <a:rPr lang="en-US">
                <a:solidFill>
                  <a:schemeClr val="accent4"/>
                </a:solidFill>
              </a:rPr>
              <a:t>Intangible Cultural Heritage (UNESCO 1997, 2003)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</a:t>
            </a:r>
            <a:r>
              <a:rPr lang="en-US">
                <a:solidFill>
                  <a:schemeClr val="accent4"/>
                </a:solidFill>
              </a:rPr>
              <a:t>GR/TK/TCE (WIPO,1990s-2024)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And later: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wars for possession, international and local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modern instruments for non-modern phenomena: how do you 			regulate “living traditions” ?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fetishization: forms lose their connections to the everyday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But also: creative professionals and communities appropriate the 		machinery and new things happen</a:t>
            </a:r>
          </a:p>
        </p:txBody>
      </p:sp>
    </p:spTree>
    <p:extLst>
      <p:ext uri="{BB962C8B-B14F-4D97-AF65-F5344CB8AC3E}">
        <p14:creationId xmlns:p14="http://schemas.microsoft.com/office/powerpoint/2010/main" val="340257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FE468-B552-7879-220B-9B37E9E1C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7068"/>
          </a:xfrm>
        </p:spPr>
        <p:txBody>
          <a:bodyPr>
            <a:normAutofit fontScale="90000"/>
          </a:bodyPr>
          <a:lstStyle/>
          <a:p>
            <a:br>
              <a:rPr lang="en-US">
                <a:solidFill>
                  <a:srgbClr val="FFC000"/>
                </a:solidFill>
              </a:rPr>
            </a:br>
            <a:r>
              <a:rPr lang="en-US">
                <a:solidFill>
                  <a:srgbClr val="FFC000"/>
                </a:solidFill>
              </a:rPr>
              <a:t>9. The “stigmatized vernacular” (Amy Shuman and Diane Goldstein, US, 2012)</a:t>
            </a:r>
            <a:br>
              <a:rPr lang="en-US">
                <a:solidFill>
                  <a:srgbClr val="FFC000"/>
                </a:solidFill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9EB5C-DE52-CACE-8E65-D7DA8E19A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Race, gender, disability, marginalized communities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Take off the folklore fig leaf: visibility, not respectability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	</a:t>
            </a: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Recuperation of “hidden histories”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Activism as the new folklore </a:t>
            </a: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And now: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Generational tensions inside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The reaction outside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Trump II: back to the shadows</a:t>
            </a:r>
          </a:p>
        </p:txBody>
      </p:sp>
    </p:spTree>
    <p:extLst>
      <p:ext uri="{BB962C8B-B14F-4D97-AF65-F5344CB8AC3E}">
        <p14:creationId xmlns:p14="http://schemas.microsoft.com/office/powerpoint/2010/main" val="151786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D98FE-576C-E6A5-BB33-757BB9A4C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C000"/>
                </a:solidFill>
              </a:rPr>
              <a:t>There is no dominant story, 21</a:t>
            </a:r>
            <a:r>
              <a:rPr lang="en-US" baseline="30000">
                <a:solidFill>
                  <a:srgbClr val="FFC000"/>
                </a:solidFill>
              </a:rPr>
              <a:t>st</a:t>
            </a:r>
            <a:r>
              <a:rPr lang="en-US">
                <a:solidFill>
                  <a:srgbClr val="FFC000"/>
                </a:solidFill>
              </a:rPr>
              <a:t> century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BCDED-E16B-463B-983F-3AA76EE6C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FFC000"/>
                </a:solidFill>
              </a:rPr>
              <a:t>Modernity is residual too; anxious preservationists claim the authority of tradition</a:t>
            </a:r>
          </a:p>
          <a:p>
            <a:r>
              <a:rPr lang="en-US">
                <a:solidFill>
                  <a:srgbClr val="FFC000"/>
                </a:solidFill>
              </a:rPr>
              <a:t>The liberal individual is as mythical as the folk—but myths remain important</a:t>
            </a:r>
          </a:p>
          <a:p>
            <a:r>
              <a:rPr lang="en-US">
                <a:solidFill>
                  <a:srgbClr val="FFC000"/>
                </a:solidFill>
              </a:rPr>
              <a:t>The vernacular is a free market: fluid, open, and unequal  </a:t>
            </a:r>
          </a:p>
          <a:p>
            <a:r>
              <a:rPr lang="en-US">
                <a:solidFill>
                  <a:srgbClr val="FFC000"/>
                </a:solidFill>
              </a:rPr>
              <a:t>Vernacular creativity is no longer human-only (Merrill Kaplan, current work)</a:t>
            </a:r>
          </a:p>
          <a:p>
            <a:r>
              <a:rPr lang="en-US">
                <a:solidFill>
                  <a:srgbClr val="FFC000"/>
                </a:solidFill>
              </a:rPr>
              <a:t>Common sensing will have to ground any new common sense (Noyes, 2020). Art can help! (P. Gielen)</a:t>
            </a:r>
          </a:p>
        </p:txBody>
      </p:sp>
    </p:spTree>
    <p:extLst>
      <p:ext uri="{BB962C8B-B14F-4D97-AF65-F5344CB8AC3E}">
        <p14:creationId xmlns:p14="http://schemas.microsoft.com/office/powerpoint/2010/main" val="2530236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49BF0-621A-57D4-09F5-265CACEC7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solidFill>
                  <a:schemeClr val="accent4"/>
                </a:solidFill>
              </a:rPr>
              <a:t>What are artists actually doing? What has changed?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FC316-4D67-4C6D-0756-D001C6A9A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95150"/>
            <a:ext cx="10319795" cy="1805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The current creative “scenes” are a hybrid: </a:t>
            </a:r>
          </a:p>
          <a:p>
            <a:r>
              <a:rPr lang="en-US">
                <a:solidFill>
                  <a:schemeClr val="accent4"/>
                </a:solidFill>
              </a:rPr>
              <a:t>Chosen restrictions </a:t>
            </a:r>
          </a:p>
          <a:p>
            <a:r>
              <a:rPr lang="en-US">
                <a:solidFill>
                  <a:schemeClr val="accent4"/>
                </a:solidFill>
              </a:rPr>
              <a:t>Remix of material and cultural residues</a:t>
            </a:r>
          </a:p>
          <a:p>
            <a:r>
              <a:rPr lang="en-US">
                <a:solidFill>
                  <a:schemeClr val="accent4"/>
                </a:solidFill>
              </a:rPr>
              <a:t>Emergent in social form, but can they escape the warring legacies of the modern? </a:t>
            </a: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5A986FE-0DFA-FFB4-933E-744FFA970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974596"/>
              </p:ext>
            </p:extLst>
          </p:nvPr>
        </p:nvGraphicFramePr>
        <p:xfrm>
          <a:off x="1640718" y="1445232"/>
          <a:ext cx="7850524" cy="29404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80547">
                  <a:extLst>
                    <a:ext uri="{9D8B030D-6E8A-4147-A177-3AD203B41FA5}">
                      <a16:colId xmlns:a16="http://schemas.microsoft.com/office/drawing/2014/main" val="2124334932"/>
                    </a:ext>
                  </a:extLst>
                </a:gridCol>
                <a:gridCol w="3193146">
                  <a:extLst>
                    <a:ext uri="{9D8B030D-6E8A-4147-A177-3AD203B41FA5}">
                      <a16:colId xmlns:a16="http://schemas.microsoft.com/office/drawing/2014/main" val="2531050442"/>
                    </a:ext>
                  </a:extLst>
                </a:gridCol>
                <a:gridCol w="3076831">
                  <a:extLst>
                    <a:ext uri="{9D8B030D-6E8A-4147-A177-3AD203B41FA5}">
                      <a16:colId xmlns:a16="http://schemas.microsoft.com/office/drawing/2014/main" val="1539477964"/>
                    </a:ext>
                  </a:extLst>
                </a:gridCol>
              </a:tblGrid>
              <a:tr h="765639">
                <a:tc>
                  <a:txBody>
                    <a:bodyPr/>
                    <a:lstStyle/>
                    <a:p>
                      <a:endParaRPr lang="en-US" sz="240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C000"/>
                          </a:solidFill>
                        </a:rPr>
                        <a:t>Canonical folklore genres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C000"/>
                          </a:solidFill>
                        </a:rPr>
                        <a:t>Late and post-modern creation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09764"/>
                  </a:ext>
                </a:extLst>
              </a:tr>
              <a:tr h="647274"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rgbClr val="FFC000"/>
                          </a:solidFill>
                        </a:rPr>
                        <a:t>Society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Constraint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Choice, freedom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17802"/>
                  </a:ext>
                </a:extLst>
              </a:tr>
              <a:tr h="647274"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rgbClr val="FFC000"/>
                          </a:solidFill>
                        </a:rPr>
                        <a:t>Economy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Scarcity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Abundance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588615"/>
                  </a:ext>
                </a:extLst>
              </a:tr>
              <a:tr h="765639"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rgbClr val="FFC000"/>
                          </a:solidFill>
                        </a:rPr>
                        <a:t>Scale of exchange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Interpersonal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Global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65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152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2C389-C875-F1E8-4992-6B01BE0D0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C000"/>
                </a:solidFill>
              </a:rPr>
              <a:t>Folklore is the intimate Other of the modern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DE2D9-F0C8-D1AD-3D4F-BEB933FE3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FFC000"/>
                </a:solidFill>
              </a:rPr>
              <a:t>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B3053F8-6ACE-76DF-B472-3FA7639EBE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01424"/>
              </p:ext>
            </p:extLst>
          </p:nvPr>
        </p:nvGraphicFramePr>
        <p:xfrm>
          <a:off x="1663866" y="1825624"/>
          <a:ext cx="7896824" cy="435133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89869">
                  <a:extLst>
                    <a:ext uri="{9D8B030D-6E8A-4147-A177-3AD203B41FA5}">
                      <a16:colId xmlns:a16="http://schemas.microsoft.com/office/drawing/2014/main" val="2124334932"/>
                    </a:ext>
                  </a:extLst>
                </a:gridCol>
                <a:gridCol w="3674680">
                  <a:extLst>
                    <a:ext uri="{9D8B030D-6E8A-4147-A177-3AD203B41FA5}">
                      <a16:colId xmlns:a16="http://schemas.microsoft.com/office/drawing/2014/main" val="2531050442"/>
                    </a:ext>
                  </a:extLst>
                </a:gridCol>
                <a:gridCol w="2632275">
                  <a:extLst>
                    <a:ext uri="{9D8B030D-6E8A-4147-A177-3AD203B41FA5}">
                      <a16:colId xmlns:a16="http://schemas.microsoft.com/office/drawing/2014/main" val="1539477964"/>
                    </a:ext>
                  </a:extLst>
                </a:gridCol>
              </a:tblGrid>
              <a:tr h="644223">
                <a:tc>
                  <a:txBody>
                    <a:bodyPr/>
                    <a:lstStyle/>
                    <a:p>
                      <a:endParaRPr lang="en-US" sz="240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C000"/>
                          </a:solidFill>
                        </a:rPr>
                        <a:t>Folk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FFC000"/>
                          </a:solidFill>
                        </a:rPr>
                        <a:t>Primitive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09764"/>
                  </a:ext>
                </a:extLst>
              </a:tr>
              <a:tr h="1235705"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rgbClr val="FFC000"/>
                          </a:solidFill>
                        </a:rPr>
                        <a:t>Locus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Home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Away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17802"/>
                  </a:ext>
                </a:extLst>
              </a:tr>
              <a:tr h="1235705"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rgbClr val="FFC000"/>
                          </a:solidFill>
                        </a:rPr>
                        <a:t>Affect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Comfort, nostalgia,</a:t>
                      </a:r>
                    </a:p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embarrassment, </a:t>
                      </a:r>
                    </a:p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the unheimlich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Fascination, </a:t>
                      </a:r>
                    </a:p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disgust,</a:t>
                      </a:r>
                    </a:p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horror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588615"/>
                  </a:ext>
                </a:extLst>
              </a:tr>
              <a:tr h="1235705"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rgbClr val="FFC000"/>
                          </a:solidFill>
                        </a:rPr>
                        <a:t>Who studies 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Folklore and ethnology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C000"/>
                          </a:solidFill>
                        </a:rPr>
                        <a:t>Anthropology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65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98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3BEBC-3FE3-D6B3-6C38-7EBFD19E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C000"/>
                </a:solidFill>
              </a:rPr>
              <a:t>Modernity is the dominant story, 17</a:t>
            </a:r>
            <a:r>
              <a:rPr lang="en-US" baseline="30000">
                <a:solidFill>
                  <a:srgbClr val="FFC000"/>
                </a:solidFill>
              </a:rPr>
              <a:t>th</a:t>
            </a:r>
            <a:r>
              <a:rPr lang="en-US">
                <a:solidFill>
                  <a:srgbClr val="FFC000"/>
                </a:solidFill>
              </a:rPr>
              <a:t>-20</a:t>
            </a:r>
            <a:r>
              <a:rPr lang="en-US" baseline="30000">
                <a:solidFill>
                  <a:srgbClr val="FFC000"/>
                </a:solidFill>
              </a:rPr>
              <a:t>th</a:t>
            </a:r>
            <a:r>
              <a:rPr lang="en-US">
                <a:solidFill>
                  <a:srgbClr val="FFC000"/>
                </a:solidFill>
              </a:rPr>
              <a:t> c.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6808E-954A-EF22-7585-F8BBF8FD9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90067" y="1754252"/>
            <a:ext cx="4811865" cy="1337066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C000"/>
                </a:solidFill>
              </a:rPr>
              <a:t>DOMINANT</a:t>
            </a:r>
          </a:p>
          <a:p>
            <a:pPr algn="ctr"/>
            <a:r>
              <a:rPr lang="en-US" b="0">
                <a:solidFill>
                  <a:srgbClr val="FFC000"/>
                </a:solidFill>
              </a:rPr>
              <a:t>We are modern!</a:t>
            </a:r>
          </a:p>
          <a:p>
            <a:pPr algn="ctr"/>
            <a:r>
              <a:rPr lang="en-US" b="0">
                <a:solidFill>
                  <a:srgbClr val="FFC000"/>
                </a:solidFill>
              </a:rPr>
              <a:t>(bourgeois men)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BD2D97-B401-82D5-67A6-082A02CF3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251" y="2721167"/>
            <a:ext cx="3732210" cy="33968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>
                <a:solidFill>
                  <a:schemeClr val="accent4"/>
                </a:solidFill>
              </a:rPr>
              <a:t>RESIDUAL</a:t>
            </a:r>
          </a:p>
          <a:p>
            <a:pPr marL="0" indent="0" algn="ctr">
              <a:buNone/>
            </a:pPr>
            <a:r>
              <a:rPr lang="en-US" sz="2400">
                <a:solidFill>
                  <a:schemeClr val="accent4"/>
                </a:solidFill>
              </a:rPr>
              <a:t>They are old-fashioned, superstitious</a:t>
            </a:r>
          </a:p>
          <a:p>
            <a:pPr marL="0" indent="0" algn="ctr">
              <a:buNone/>
            </a:pPr>
            <a:r>
              <a:rPr lang="en-US" sz="2400">
                <a:solidFill>
                  <a:schemeClr val="accent4"/>
                </a:solidFill>
              </a:rPr>
              <a:t>(women, children, the poor, ethnic + religious minorities, foreigners, country people, workers=most people!)</a:t>
            </a:r>
          </a:p>
          <a:p>
            <a:pPr marL="0" indent="0" algn="ctr">
              <a:buNone/>
            </a:pPr>
            <a:endParaRPr lang="en-US" sz="2400">
              <a:solidFill>
                <a:schemeClr val="accent4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705F23-3ADE-D8A1-CCBC-F0DFE0FFB2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89492" y="3887208"/>
            <a:ext cx="4294071" cy="19425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>
                <a:solidFill>
                  <a:srgbClr val="FFC000"/>
                </a:solidFill>
              </a:rPr>
              <a:t>EMERGENT</a:t>
            </a:r>
          </a:p>
          <a:p>
            <a:pPr marL="0" indent="0" algn="ctr">
              <a:buNone/>
            </a:pPr>
            <a:r>
              <a:rPr lang="en-US" sz="2400">
                <a:solidFill>
                  <a:srgbClr val="FFC000"/>
                </a:solidFill>
              </a:rPr>
              <a:t>It is disorder </a:t>
            </a:r>
          </a:p>
          <a:p>
            <a:pPr marL="0" indent="0" algn="ctr">
              <a:buNone/>
            </a:pPr>
            <a:r>
              <a:rPr lang="en-US" sz="2400">
                <a:solidFill>
                  <a:srgbClr val="FFC000"/>
                </a:solidFill>
              </a:rPr>
              <a:t>(new tendencies, social formations, movements)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C0BCAB-C446-B497-6497-C2BD87DFC1F5}"/>
              </a:ext>
            </a:extLst>
          </p:cNvPr>
          <p:cNvSpPr txBox="1"/>
          <p:nvPr/>
        </p:nvSpPr>
        <p:spPr>
          <a:xfrm>
            <a:off x="7006728" y="6426526"/>
            <a:ext cx="4906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rgbClr val="FFC000"/>
                </a:solidFill>
              </a:rPr>
              <a:t>Raymond Williams, “Dominant, residual, and emergent” 1977</a:t>
            </a:r>
          </a:p>
        </p:txBody>
      </p:sp>
    </p:spTree>
    <p:extLst>
      <p:ext uri="{BB962C8B-B14F-4D97-AF65-F5344CB8AC3E}">
        <p14:creationId xmlns:p14="http://schemas.microsoft.com/office/powerpoint/2010/main" val="443627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BF3B1-E326-1C12-5ED2-C16683BE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</a:t>
            </a:r>
            <a:r>
              <a:rPr lang="en-US">
                <a:solidFill>
                  <a:srgbClr val="FFC000"/>
                </a:solidFill>
              </a:rPr>
              <a:t>We are the folk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D7C91-B796-1C1C-5885-EDB2170B2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227"/>
            <a:ext cx="10432055" cy="47227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rgbClr val="FFC000"/>
                </a:solidFill>
              </a:rPr>
              <a:t>Communities against the encroaching state – 17</a:t>
            </a:r>
            <a:r>
              <a:rPr lang="en-US" baseline="30000">
                <a:solidFill>
                  <a:srgbClr val="FFC000"/>
                </a:solidFill>
              </a:rPr>
              <a:t>th</a:t>
            </a:r>
            <a:r>
              <a:rPr lang="en-US">
                <a:solidFill>
                  <a:srgbClr val="FFC000"/>
                </a:solidFill>
              </a:rPr>
              <a:t> c. Europe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rgbClr val="FFC000"/>
                </a:solidFill>
              </a:rPr>
              <a:t>Peasants into workers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rgbClr val="FFC000"/>
                </a:solidFill>
              </a:rPr>
              <a:t>Romantic authenticity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rgbClr val="FFC000"/>
                </a:solidFill>
              </a:rPr>
              <a:t>National conscription and disciplined authenticity  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rgbClr val="FFC000"/>
                </a:solidFill>
              </a:rPr>
              <a:t>“All of us when we are old-fashioned” (US, 1880s-90s)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rgbClr val="FFC000"/>
                </a:solidFill>
              </a:rPr>
              <a:t>The everyday (Germany/Scandinavia, 20</a:t>
            </a:r>
            <a:r>
              <a:rPr lang="en-US" baseline="30000">
                <a:solidFill>
                  <a:srgbClr val="FFC000"/>
                </a:solidFill>
              </a:rPr>
              <a:t>th</a:t>
            </a:r>
            <a:r>
              <a:rPr lang="en-US">
                <a:solidFill>
                  <a:srgbClr val="FFC000"/>
                </a:solidFill>
              </a:rPr>
              <a:t> c)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rgbClr val="FFC000"/>
                </a:solidFill>
              </a:rPr>
              <a:t> The vernacular (US,1968)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rgbClr val="FFC000"/>
                </a:solidFill>
              </a:rPr>
              <a:t> A policy object: ICH etc. (UNESCO and WIPO, late 1990s)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rgbClr val="FFC000"/>
                </a:solidFill>
              </a:rPr>
              <a:t>The “stigmatized vernacular” (US, 2010s)</a:t>
            </a:r>
          </a:p>
          <a:p>
            <a:pPr marL="0" indent="0" algn="ctr">
              <a:buNone/>
            </a:pPr>
            <a:endParaRPr 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297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0714D-C908-9588-2E6E-8F502DA61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4"/>
                </a:solidFill>
              </a:rPr>
              <a:t>1. Communities against encroachment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A56E8-C1C9-75C4-AE43-85FC190E4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Cities, provinces, guilds against the absolutist state: 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</a:t>
            </a: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Festive d</a:t>
            </a:r>
            <a:r>
              <a:rPr lang="en-US">
                <a:solidFill>
                  <a:schemeClr val="accent4"/>
                </a:solidFill>
              </a:rPr>
              <a:t>isplay: celebration of custom and ancient 			privileges as managed loss of autonomy</a:t>
            </a: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And later: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	Tourism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	Commodification, branding, propertization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	But also: a motive for exchange, a carte de visite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	And also: carnival!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</a:t>
            </a: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  <a:p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530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4BDF-5793-3275-9476-4CEDEF7C6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4"/>
                </a:solidFill>
              </a:rPr>
              <a:t>  2. Peasants into workers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7216D-D0BC-80AE-55E4-AD87337DA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034"/>
            <a:ext cx="10410022" cy="47624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From tenancy and subsistence farming to wage labor, mobility, incorporation into markets 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</a:t>
            </a: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 Songs, stories, custom as spaces of collective reflection 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Custom as reunion, reassertion of norms, self-assertion: 	dance, costume, dialect intensify and codify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Music migrates and innovates, goes commercial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And later: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	Unionization and worker education movements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	Popular Front cultural initiatives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	Social movements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	But also: local preservation societies</a:t>
            </a: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052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A4E4C-280F-EE5B-B94F-2E1014682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4"/>
                </a:solidFill>
              </a:rPr>
              <a:t>  3. Romantic authenticity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8D22A-8390-3B42-0F02-557E99760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Poets are not so keen on the modern world, especially when it comes from somewhere else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	</a:t>
            </a: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accent4"/>
                </a:solidFill>
              </a:rPr>
              <a:t>Search for natural feeling, common language, and heroic 	impulse in oral poetry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But also the return of the repressed: sexuality, aggression, 	the supernatural</a:t>
            </a:r>
          </a:p>
          <a:p>
            <a:pPr marL="0" indent="0">
              <a:buNone/>
            </a:pPr>
            <a:endParaRPr lang="en-US">
              <a:solidFill>
                <a:schemeClr val="accent4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And later:	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            	Traditionalism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What’s mine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But also: Existential authenticity: agency and action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</a:t>
            </a:r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004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5142A-52DD-51DC-E5CA-71564EC46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299853" cy="879781"/>
          </a:xfrm>
        </p:spPr>
        <p:txBody>
          <a:bodyPr>
            <a:normAutofit fontScale="90000"/>
          </a:bodyPr>
          <a:lstStyle/>
          <a:p>
            <a:br>
              <a:rPr lang="en-US">
                <a:solidFill>
                  <a:schemeClr val="accent4"/>
                </a:solidFill>
              </a:rPr>
            </a:br>
            <a:r>
              <a:rPr lang="en-US" sz="4000">
                <a:solidFill>
                  <a:schemeClr val="accent4"/>
                </a:solidFill>
              </a:rPr>
              <a:t>4. </a:t>
            </a:r>
            <a:r>
              <a:rPr lang="en-US" sz="4000">
                <a:solidFill>
                  <a:srgbClr val="FFC000"/>
                </a:solidFill>
              </a:rPr>
              <a:t>National conscription and disciplined authenticity </a:t>
            </a:r>
            <a:br>
              <a:rPr lang="en-US">
                <a:solidFill>
                  <a:srgbClr val="FFC000"/>
                </a:solidFill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1B22E-9EA6-BE4D-46AD-DBA8BFECD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4906"/>
            <a:ext cx="10410022" cy="49320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New nations need culture; both old and new need loyalty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Collection projects : archives, dictionaries, encyclopedias. 	Incorporation, then standardization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Occasions of national display with homogenized folk participation</a:t>
            </a:r>
          </a:p>
          <a:p>
            <a:pPr marL="0" indent="0">
              <a:buNone/>
            </a:pPr>
            <a:endParaRPr lang="en-US">
              <a:solidFill>
                <a:schemeClr val="accent4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And later: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Authenticity as lineage: purification projects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	Persecution of difference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	Identity jail for the folk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Development of own product: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			national ballets, conservatories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 			Piety and kitsch! Folklore as fig leaf for the national 					embarrassments</a:t>
            </a:r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009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3CC5D-C037-5FE8-C493-C5A8C7768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>
                <a:solidFill>
                  <a:srgbClr val="FFC000"/>
                </a:solidFill>
              </a:rPr>
            </a:br>
            <a:r>
              <a:rPr lang="en-US" sz="4900">
                <a:solidFill>
                  <a:srgbClr val="FFC000"/>
                </a:solidFill>
              </a:rPr>
              <a:t> </a:t>
            </a:r>
            <a:br>
              <a:rPr lang="en-US" sz="4900">
                <a:solidFill>
                  <a:srgbClr val="FFC000"/>
                </a:solidFill>
              </a:rPr>
            </a:br>
            <a:r>
              <a:rPr lang="en-US" sz="4000">
                <a:solidFill>
                  <a:srgbClr val="FFC000"/>
                </a:solidFill>
              </a:rPr>
              <a:t>5. “All of us when we are old-fashioned” (Otis Mason, US, 1891)</a:t>
            </a:r>
            <a:br>
              <a:rPr lang="en-US">
                <a:solidFill>
                  <a:srgbClr val="FFC000"/>
                </a:solidFill>
              </a:rPr>
            </a:br>
            <a:br>
              <a:rPr lang="en-US">
                <a:solidFill>
                  <a:srgbClr val="FFC000"/>
                </a:solidFill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C669A-D472-7557-3EC8-85A2799D5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The US can’t do lineage authenticity, or can it? 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Egalitarianism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American Folklore Society, 1888, vs. evolutionary anthropology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Everybody has folklore (=superstition). It can be 	displaced by education.</a:t>
            </a:r>
            <a:r>
              <a:rPr lang="en-US">
                <a:solidFill>
                  <a:schemeClr val="accent4"/>
                </a:solidFill>
              </a:rPr>
              <a:t> </a:t>
            </a:r>
            <a:endParaRPr lang="en-US">
              <a:solidFill>
                <a:schemeClr val="accent4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And later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research emphasis on belief, legend, epistemology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  <a:sym typeface="Wingdings" pitchFamily="2" charset="2"/>
              </a:rPr>
              <a:t>	but also: defense of the folk as liberal individuals</a:t>
            </a: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21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EA62D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</TotalTime>
  <Words>1177</Words>
  <Application>Microsoft Macintosh PowerPoint</Application>
  <PresentationFormat>Widescreen</PresentationFormat>
  <Paragraphs>175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Wingdings</vt:lpstr>
      <vt:lpstr>Office Theme</vt:lpstr>
      <vt:lpstr>Parsing the F-Word</vt:lpstr>
      <vt:lpstr>Folklore is the intimate Other of the modern</vt:lpstr>
      <vt:lpstr>Modernity is the dominant story, 17th-20th c.</vt:lpstr>
      <vt:lpstr>WeWe are the folk</vt:lpstr>
      <vt:lpstr>1. Communities against encroachment</vt:lpstr>
      <vt:lpstr>  2. Peasants into workers</vt:lpstr>
      <vt:lpstr>  3. Romantic authenticity </vt:lpstr>
      <vt:lpstr> 4. National conscription and disciplined authenticity  </vt:lpstr>
      <vt:lpstr>   5. “All of us when we are old-fashioned” (Otis Mason, US, 1891)  </vt:lpstr>
      <vt:lpstr> 6. The everyday (Germany/Scandinavia, 20th c) </vt:lpstr>
      <vt:lpstr> 7. The vernacular (US,1968) </vt:lpstr>
      <vt:lpstr>   8. A policy object: ICH etc. (UNESCO and WIPO, late 1990s)  </vt:lpstr>
      <vt:lpstr> 9. The “stigmatized vernacular” (Amy Shuman and Diane Goldstein, US, 2012) </vt:lpstr>
      <vt:lpstr>There is no dominant story, 21st century</vt:lpstr>
      <vt:lpstr>What are artists actually doing? What has changed?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Noyes, Dorothy</dc:creator>
  <cp:lastModifiedBy>Noyes, Dorothy</cp:lastModifiedBy>
  <cp:revision>72</cp:revision>
  <dcterms:created xsi:type="dcterms:W3CDTF">2025-09-10T13:41:58Z</dcterms:created>
  <dcterms:modified xsi:type="dcterms:W3CDTF">2025-09-12T19:47:22Z</dcterms:modified>
</cp:coreProperties>
</file>